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790" r:id="rId2"/>
    <p:sldId id="847" r:id="rId3"/>
    <p:sldId id="256" r:id="rId4"/>
    <p:sldId id="257" r:id="rId5"/>
    <p:sldId id="268" r:id="rId6"/>
    <p:sldId id="258" r:id="rId7"/>
    <p:sldId id="259" r:id="rId8"/>
    <p:sldId id="260" r:id="rId9"/>
    <p:sldId id="261" r:id="rId10"/>
    <p:sldId id="266" r:id="rId11"/>
    <p:sldId id="267" r:id="rId12"/>
    <p:sldId id="264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0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27EBD-18F6-4391-9DC2-2EF00803F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E86D10-D2FD-4EFF-96C8-5B31B821D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2EE8C5-D8BC-4A51-8B04-1C8780CA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8EBEF8-33E7-4626-B54A-466306DD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2024C5-31A0-4E6D-85E5-822AF175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37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CED6A-CE49-4A90-A7EC-53955EA5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C02014-EB69-460F-BD59-E339E4FDE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7018EC-9182-40CD-9884-EB21E9475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FC45D1-1C1D-4219-B235-40D1A506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F3C9D6-FA35-4C79-8B7C-6FB510C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57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C6F6F4-DB63-4FA0-9F4F-42728EFBC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17F0E8-D72B-4466-B988-54862C7F8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E4F1E2-86D4-41EB-AAE9-393FEB6B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7B4EA7-517E-42CF-ACFA-6E159303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03E3DB-F81D-4AFA-BBDE-E3CBE2F8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44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C70E9-3069-4D63-BECB-F38A5D03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2F8C54-7056-469F-9150-F27DCB0AF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CF3360-00BA-44F6-AF9F-67AD594F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3DE0D4-4F7A-4B43-9197-502D2C7D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F7F85F-33D8-47FC-B7C8-14E3A87E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553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2870-F799-45BC-A82F-803BEAA9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8CB7FB-CAF0-4998-9BB8-BF3B3C395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39E64C-3D8C-435B-8FB9-26068178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D3DD92-2FE4-4A00-B078-234B6898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6CC289-3A07-4941-8E10-0D0A52FF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48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FD1AC-0254-417D-8F3A-4F4DEDE7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E52339-4BD1-4C81-94E8-CC5CC6043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D28038-5721-4140-873E-9B710DD36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C52FE9-B122-4E04-BE4F-8E937714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E5190C-613C-4FD6-A4AE-816D8EDC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C60A27-5564-436C-A161-58F3B426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63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6AD04-4D3A-4183-9F79-E87F4724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D761A9-0A64-466D-9703-0543EFAB9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BD299F-83A0-48BF-A97A-C15A09721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3796AE-32AC-412F-9830-DB0D6537D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5066D2C-8452-48DF-91BA-9A09B0690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1A6776-1CBE-4252-83FA-CE50707A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602531-E46D-43A6-BBCF-EC574D15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A8FACE-31A5-4E53-A04A-5FCE8ED4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407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41AE5-D448-4C86-B006-8B96DE27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FDF7AAD-5B85-4DAE-BEB4-6B26069E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CC75A7-BCEE-4B2E-A2F9-A3EFD170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3635E4-80BE-4974-B92F-69E9FFFB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121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37760E2-29A2-43AF-8056-069D8AA0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FC5352-38F8-4365-89D3-30FD5C72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9B3CC4-1DF4-4576-A7C3-F74DD885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717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3DB5D-FCDB-40B2-A63F-D002C507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BB923-4FA9-483C-B4E3-5B3143929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2CB00F-6A0C-43E5-B21B-0FA3666CB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979B89-4592-4A97-B041-2B2B85CCA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FD94F4-3781-4D72-B67C-8CCCA146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8AD203-147E-4C29-A05A-60026730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42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883BB-024D-4A28-A422-AA7985A8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31D31E-A732-4A67-BDC1-740E87FDD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E51F87-C013-450F-80B7-84543EC79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ED350F-B64A-43FC-A7C0-BA3157D0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6A1E17-F6E9-4EB6-8FD7-DCC944B1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2A35C5-8FFC-4C38-90E8-CFA67194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32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38BB1EC-F10E-43F9-B91C-A0018876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FEF5BF-72BE-4B2C-BA07-B9C4444C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421B07-9157-4437-BA90-0383F63B78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52D7F-64C6-4DA6-9A9C-AD872010D0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E3CD60-481A-4FEA-8556-FDDAA9A88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C0ADFC-FDBC-4384-BA2A-79796217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1DDED-6B90-4410-B998-BF18BBD04B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56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Gw23NDzRrg&amp;t=596s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es/Antifr%C3%A1gil-cosas-benefician-desorden-Divulgaci%C3%B3n/dp/8408149636" TargetMode="External"/><Relationship Id="rId5" Type="http://schemas.openxmlformats.org/officeDocument/2006/relationships/hyperlink" Target="https://www.casadellibro.com/libro-el-talking-manager-como-dirigir-personas-a-traves-de-conversacio-nes/9788492414970/1872482" TargetMode="External"/><Relationship Id="rId4" Type="http://schemas.openxmlformats.org/officeDocument/2006/relationships/hyperlink" Target="https://www.ted.com/talks/simon_sinek_how_great_leaders_inspire_action?language=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AutoShape 4" descr="Resultado de imagen de itp aero">
            <a:extLst>
              <a:ext uri="{FF2B5EF4-FFF2-40B4-BE49-F238E27FC236}">
                <a16:creationId xmlns:a16="http://schemas.microsoft.com/office/drawing/2014/main" id="{5E5A0CC3-B193-4560-AFFF-3262441364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es-ES" dirty="0"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6C15B-213D-4B44-8A7F-B85314999E73}"/>
              </a:ext>
            </a:extLst>
          </p:cNvPr>
          <p:cNvSpPr txBox="1"/>
          <p:nvPr/>
        </p:nvSpPr>
        <p:spPr>
          <a:xfrm>
            <a:off x="937491" y="5962073"/>
            <a:ext cx="258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José Manuel Aroca</a:t>
            </a:r>
          </a:p>
          <a:p>
            <a:r>
              <a:rPr lang="en-US" dirty="0">
                <a:solidFill>
                  <a:schemeClr val="bg1"/>
                </a:solidFill>
              </a:rPr>
              <a:t>Pamela </a:t>
            </a:r>
            <a:r>
              <a:rPr lang="en-US" dirty="0" err="1">
                <a:solidFill>
                  <a:schemeClr val="bg1"/>
                </a:solidFill>
              </a:rPr>
              <a:t>Oñate</a:t>
            </a:r>
            <a:r>
              <a:rPr lang="en-US" dirty="0">
                <a:solidFill>
                  <a:schemeClr val="bg1"/>
                </a:solidFill>
              </a:rPr>
              <a:t> Vera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FC201-29FA-4565-9329-F3E581FEFB00}"/>
              </a:ext>
            </a:extLst>
          </p:cNvPr>
          <p:cNvSpPr/>
          <p:nvPr/>
        </p:nvSpPr>
        <p:spPr>
          <a:xfrm>
            <a:off x="3207895" y="4227226"/>
            <a:ext cx="5486400" cy="824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Intervención</a:t>
            </a:r>
            <a:r>
              <a:rPr lang="en-US" dirty="0"/>
              <a:t> 24/10/2022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7B34E-1864-3AAB-A6B6-0676CA9CCDC4}"/>
              </a:ext>
            </a:extLst>
          </p:cNvPr>
          <p:cNvSpPr txBox="1"/>
          <p:nvPr/>
        </p:nvSpPr>
        <p:spPr>
          <a:xfrm>
            <a:off x="1558212" y="1698171"/>
            <a:ext cx="8704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Gestión de </a:t>
            </a:r>
            <a:r>
              <a:rPr lang="en-US" sz="4800" dirty="0" err="1"/>
              <a:t>projectos</a:t>
            </a:r>
            <a:r>
              <a:rPr lang="en-US" sz="4800" dirty="0"/>
              <a:t> : </a:t>
            </a:r>
            <a:r>
              <a:rPr lang="en-US" sz="4800" dirty="0" err="1"/>
              <a:t>Clase</a:t>
            </a:r>
            <a:r>
              <a:rPr lang="en-US" sz="4800" dirty="0"/>
              <a:t> </a:t>
            </a:r>
            <a:r>
              <a:rPr lang="en-US" sz="4800" dirty="0" err="1"/>
              <a:t>Inicial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B1CED-982B-0A90-09F8-F22236B14A42}"/>
              </a:ext>
            </a:extLst>
          </p:cNvPr>
          <p:cNvSpPr txBox="1"/>
          <p:nvPr/>
        </p:nvSpPr>
        <p:spPr>
          <a:xfrm>
            <a:off x="3287847" y="5426061"/>
            <a:ext cx="4882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José Manuel Aroca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0E95F5E-4469-48AC-9703-49400B0DA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70" y="-693071"/>
            <a:ext cx="6314830" cy="3998976"/>
          </a:xfrm>
          <a:prstGeom prst="rect">
            <a:avLst/>
          </a:prstGeom>
        </p:spPr>
      </p:pic>
      <p:pic>
        <p:nvPicPr>
          <p:cNvPr id="14" name="Imagen 13" descr="Un hombre con los brazos levantados&#10;&#10;Descripción generada automáticamente con confianza baja">
            <a:extLst>
              <a:ext uri="{FF2B5EF4-FFF2-40B4-BE49-F238E27FC236}">
                <a16:creationId xmlns:a16="http://schemas.microsoft.com/office/drawing/2014/main" id="{3A8B2464-1411-45F0-A523-2DDAE3C20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70" y="3305908"/>
            <a:ext cx="6314829" cy="3552091"/>
          </a:xfrm>
          <a:prstGeom prst="rect">
            <a:avLst/>
          </a:prstGeom>
        </p:spPr>
      </p:pic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26481607-EB3C-4387-B52C-C35C8884A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4" y="0"/>
            <a:ext cx="4532922" cy="3198018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E719C25D-C595-4BA0-97CC-3724DB9E5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4" y="3305907"/>
            <a:ext cx="5577744" cy="355209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E053D6A-881F-4671-99B8-2FD10F3922C9}"/>
              </a:ext>
            </a:extLst>
          </p:cNvPr>
          <p:cNvSpPr txBox="1"/>
          <p:nvPr/>
        </p:nvSpPr>
        <p:spPr>
          <a:xfrm>
            <a:off x="3182456" y="-3"/>
            <a:ext cx="2886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2">
                    <a:lumMod val="10000"/>
                  </a:schemeClr>
                </a:solidFill>
              </a:rPr>
              <a:t>No estamos en una era de cambios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C881A5E-B06E-4D79-B347-C6EFCD694BCC}"/>
              </a:ext>
            </a:extLst>
          </p:cNvPr>
          <p:cNvSpPr txBox="1"/>
          <p:nvPr/>
        </p:nvSpPr>
        <p:spPr>
          <a:xfrm>
            <a:off x="3323319" y="4795914"/>
            <a:ext cx="2604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2">
                    <a:lumMod val="10000"/>
                  </a:schemeClr>
                </a:solidFill>
              </a:rPr>
              <a:t>Estamos en un cambio de era</a:t>
            </a:r>
          </a:p>
        </p:txBody>
      </p:sp>
    </p:spTree>
    <p:extLst>
      <p:ext uri="{BB962C8B-B14F-4D97-AF65-F5344CB8AC3E}">
        <p14:creationId xmlns:p14="http://schemas.microsoft.com/office/powerpoint/2010/main" val="392422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grupo de personas haciendo gestos con la mano&#10;&#10;Descripción generada automáticamente con confianza baja">
            <a:extLst>
              <a:ext uri="{FF2B5EF4-FFF2-40B4-BE49-F238E27FC236}">
                <a16:creationId xmlns:a16="http://schemas.microsoft.com/office/drawing/2014/main" id="{36784D6D-8FD8-47AA-8478-F4B0BD49A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7" y="1295548"/>
            <a:ext cx="5540665" cy="2716164"/>
          </a:xfrm>
          <a:prstGeom prst="rect">
            <a:avLst/>
          </a:prstGeom>
        </p:spPr>
      </p:pic>
      <p:pic>
        <p:nvPicPr>
          <p:cNvPr id="5" name="Imagen 4" descr="Un grupo de personas en un evento&#10;&#10;Descripción generada automáticamente con confianza media">
            <a:extLst>
              <a:ext uri="{FF2B5EF4-FFF2-40B4-BE49-F238E27FC236}">
                <a16:creationId xmlns:a16="http://schemas.microsoft.com/office/drawing/2014/main" id="{2F6646B7-89BB-4E69-897F-675377465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28" y="1295548"/>
            <a:ext cx="5271575" cy="27161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4FFE7DA-169C-4BE9-9F6D-0FF431AFDC1C}"/>
              </a:ext>
            </a:extLst>
          </p:cNvPr>
          <p:cNvSpPr txBox="1"/>
          <p:nvPr/>
        </p:nvSpPr>
        <p:spPr>
          <a:xfrm>
            <a:off x="406220" y="407840"/>
            <a:ext cx="110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2">
                    <a:lumMod val="50000"/>
                  </a:schemeClr>
                </a:solidFill>
              </a:rPr>
              <a:t>Donde pasamos de espectadores a protagonistas……</a:t>
            </a:r>
          </a:p>
        </p:txBody>
      </p:sp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791C6BC-8E87-49A2-9E71-33247D993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229" y="4141836"/>
            <a:ext cx="5160189" cy="271616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70AB140-25DF-4B43-9379-1B3C71061F54}"/>
              </a:ext>
            </a:extLst>
          </p:cNvPr>
          <p:cNvSpPr txBox="1"/>
          <p:nvPr/>
        </p:nvSpPr>
        <p:spPr>
          <a:xfrm>
            <a:off x="0" y="4141836"/>
            <a:ext cx="3539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2">
                    <a:lumMod val="50000"/>
                  </a:schemeClr>
                </a:solidFill>
              </a:rPr>
              <a:t>……y personas y máquinas pasan de competir a convivir……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E411321-3F12-4D69-B245-191020E891D5}"/>
              </a:ext>
            </a:extLst>
          </p:cNvPr>
          <p:cNvSpPr txBox="1"/>
          <p:nvPr/>
        </p:nvSpPr>
        <p:spPr>
          <a:xfrm>
            <a:off x="8313034" y="3955007"/>
            <a:ext cx="3878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2">
                    <a:lumMod val="50000"/>
                  </a:schemeClr>
                </a:solidFill>
              </a:rPr>
              <a:t>……teniendo que compartir capacidades en todas las dimensiones.</a:t>
            </a:r>
          </a:p>
        </p:txBody>
      </p:sp>
    </p:spTree>
    <p:extLst>
      <p:ext uri="{BB962C8B-B14F-4D97-AF65-F5344CB8AC3E}">
        <p14:creationId xmlns:p14="http://schemas.microsoft.com/office/powerpoint/2010/main" val="59040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965E7DD-1B89-4C01-B4FA-19B334A36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2" y="299631"/>
            <a:ext cx="6890468" cy="2971385"/>
          </a:xfrm>
          <a:prstGeom prst="rect">
            <a:avLst/>
          </a:prstGeom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2FF7F51-C5B6-4530-9A96-D97657666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9" y="3046769"/>
            <a:ext cx="8727362" cy="381123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7EDBBFA-2279-4D1D-B37F-4C58C31479E2}"/>
              </a:ext>
            </a:extLst>
          </p:cNvPr>
          <p:cNvSpPr txBox="1"/>
          <p:nvPr/>
        </p:nvSpPr>
        <p:spPr>
          <a:xfrm>
            <a:off x="7924730" y="4669214"/>
            <a:ext cx="4028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…….y comenzar a aportar valor de forma incremental e iterativa.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A0701AC-927B-4AC6-A7A6-95A8396FD767}"/>
              </a:ext>
            </a:extLst>
          </p:cNvPr>
          <p:cNvSpPr txBox="1"/>
          <p:nvPr/>
        </p:nvSpPr>
        <p:spPr>
          <a:xfrm>
            <a:off x="7790483" y="299631"/>
            <a:ext cx="41629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Para atender todas nuestras necesidades, las organizaciones deben adaptarse a esta evolución…..</a:t>
            </a:r>
          </a:p>
        </p:txBody>
      </p:sp>
    </p:spTree>
    <p:extLst>
      <p:ext uri="{BB962C8B-B14F-4D97-AF65-F5344CB8AC3E}">
        <p14:creationId xmlns:p14="http://schemas.microsoft.com/office/powerpoint/2010/main" val="339679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4CD4823C-CEA2-462B-856A-B6109BEB0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175"/>
            <a:ext cx="6961871" cy="3479175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3F85E50-5FC7-4076-B2F5-8740BD266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9298"/>
            <a:ext cx="6961871" cy="370683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3B458C7-342B-41EC-A4A0-FAF726950E04}"/>
              </a:ext>
            </a:extLst>
          </p:cNvPr>
          <p:cNvSpPr txBox="1"/>
          <p:nvPr/>
        </p:nvSpPr>
        <p:spPr>
          <a:xfrm>
            <a:off x="7418293" y="364500"/>
            <a:ext cx="44970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El mundo de los negocios y el académico comenzaron a advertir de esta necesidad……..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6741BB-E827-4E5A-817C-9F70A21B3570}"/>
              </a:ext>
            </a:extLst>
          </p:cNvPr>
          <p:cNvSpPr txBox="1"/>
          <p:nvPr/>
        </p:nvSpPr>
        <p:spPr>
          <a:xfrm>
            <a:off x="7418293" y="3571219"/>
            <a:ext cx="47737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……y tanto las organizaciones como la sociedad  comenzaron a reaccionar y demandar cada más #AGILIDAD.</a:t>
            </a:r>
          </a:p>
        </p:txBody>
      </p:sp>
    </p:spTree>
    <p:extLst>
      <p:ext uri="{BB962C8B-B14F-4D97-AF65-F5344CB8AC3E}">
        <p14:creationId xmlns:p14="http://schemas.microsoft.com/office/powerpoint/2010/main" val="107398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DB6CEF-E7D3-4946-A89E-33A49D585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81" y="0"/>
            <a:ext cx="472201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D845C9-A206-48CD-A68A-00FB923295D7}"/>
              </a:ext>
            </a:extLst>
          </p:cNvPr>
          <p:cNvSpPr txBox="1"/>
          <p:nvPr/>
        </p:nvSpPr>
        <p:spPr>
          <a:xfrm>
            <a:off x="1096597" y="391004"/>
            <a:ext cx="601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2">
                    <a:lumMod val="50000"/>
                  </a:schemeClr>
                </a:solidFill>
              </a:rPr>
              <a:t>¿Qué es agilidad?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B2501B-9328-4981-9402-309FAC467D28}"/>
              </a:ext>
            </a:extLst>
          </p:cNvPr>
          <p:cNvSpPr txBox="1"/>
          <p:nvPr/>
        </p:nvSpPr>
        <p:spPr>
          <a:xfrm>
            <a:off x="1096596" y="1276946"/>
            <a:ext cx="62186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Es un cambio de MINDSET.</a:t>
            </a:r>
          </a:p>
          <a:p>
            <a:endParaRPr lang="es-ES" sz="3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Es la CAPACIDAD organizacional de poder percibir, adaptarse y responder a un entorno DINAMICO.</a:t>
            </a:r>
          </a:p>
          <a:p>
            <a:endParaRPr lang="es-ES" sz="3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Es un nuevo paradigma que pone a las PERSONAS en el centro y facilita la ENTREGA DE VALOR de manera flexible, incremental y continua.</a:t>
            </a:r>
          </a:p>
        </p:txBody>
      </p:sp>
    </p:spTree>
    <p:extLst>
      <p:ext uri="{BB962C8B-B14F-4D97-AF65-F5344CB8AC3E}">
        <p14:creationId xmlns:p14="http://schemas.microsoft.com/office/powerpoint/2010/main" val="891549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irmar, tabla, hecho de madera, parada&#10;&#10;Descripción generada automáticamente">
            <a:extLst>
              <a:ext uri="{FF2B5EF4-FFF2-40B4-BE49-F238E27FC236}">
                <a16:creationId xmlns:a16="http://schemas.microsoft.com/office/drawing/2014/main" id="{28F46645-5013-42BB-928C-A83BFE7DC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4" y="176314"/>
            <a:ext cx="6497948" cy="630889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48E663-0F9A-46EF-A9CD-1CC24E639551}"/>
              </a:ext>
            </a:extLst>
          </p:cNvPr>
          <p:cNvSpPr txBox="1"/>
          <p:nvPr/>
        </p:nvSpPr>
        <p:spPr>
          <a:xfrm>
            <a:off x="5840876" y="372795"/>
            <a:ext cx="601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2">
                    <a:lumMod val="50000"/>
                  </a:schemeClr>
                </a:solidFill>
              </a:rPr>
              <a:t>¿Qué no es agilidad?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968D06-99BF-49C3-B670-FD55A7814447}"/>
              </a:ext>
            </a:extLst>
          </p:cNvPr>
          <p:cNvSpPr txBox="1"/>
          <p:nvPr/>
        </p:nvSpPr>
        <p:spPr>
          <a:xfrm>
            <a:off x="6878750" y="1492606"/>
            <a:ext cx="47737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El pensamiento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</a:rPr>
              <a:t>inside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 box.</a:t>
            </a:r>
          </a:p>
          <a:p>
            <a:endParaRPr lang="es-ES" sz="3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La mentalidad fija.</a:t>
            </a:r>
          </a:p>
          <a:p>
            <a:endParaRPr lang="es-ES" sz="3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Ser más rápido.</a:t>
            </a:r>
          </a:p>
          <a:p>
            <a:endParaRPr lang="es-ES" sz="3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Responder el primero.</a:t>
            </a:r>
          </a:p>
          <a:p>
            <a:endParaRPr lang="es-ES" sz="3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94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697B9CB6-D22A-497A-9FA5-B535AF4A3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" y="1016376"/>
            <a:ext cx="12137703" cy="5289555"/>
          </a:xfrm>
          <a:prstGeom prst="rect">
            <a:avLst/>
          </a:prstGeom>
        </p:spPr>
      </p:pic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0A77063-7B2B-42E3-B9B0-B8ADF601D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80" y="5670275"/>
            <a:ext cx="4437888" cy="10485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E760466-9059-402D-B215-D7E7E1350A01}"/>
              </a:ext>
            </a:extLst>
          </p:cNvPr>
          <p:cNvSpPr txBox="1"/>
          <p:nvPr/>
        </p:nvSpPr>
        <p:spPr>
          <a:xfrm>
            <a:off x="909293" y="139213"/>
            <a:ext cx="10697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2">
                    <a:lumMod val="50000"/>
                  </a:schemeClr>
                </a:solidFill>
              </a:rPr>
              <a:t>¿Qué impacto tiene una transformación exitosa de agilidad?</a:t>
            </a:r>
          </a:p>
        </p:txBody>
      </p:sp>
    </p:spTree>
    <p:extLst>
      <p:ext uri="{BB962C8B-B14F-4D97-AF65-F5344CB8AC3E}">
        <p14:creationId xmlns:p14="http://schemas.microsoft.com/office/powerpoint/2010/main" val="27499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D6DEB66-9AA9-437A-86BB-0DDA7E7B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2" y="1463040"/>
            <a:ext cx="9028176" cy="46634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4B84CCC-4DBC-4CD2-A744-C3A3906F4AAF}"/>
              </a:ext>
            </a:extLst>
          </p:cNvPr>
          <p:cNvSpPr txBox="1"/>
          <p:nvPr/>
        </p:nvSpPr>
        <p:spPr>
          <a:xfrm>
            <a:off x="909293" y="139213"/>
            <a:ext cx="10697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2">
                    <a:lumMod val="50000"/>
                  </a:schemeClr>
                </a:solidFill>
              </a:rPr>
              <a:t>LA AGILIDAD COMIENZA COMO UNA FORMA DE PENSAR</a:t>
            </a:r>
          </a:p>
        </p:txBody>
      </p:sp>
      <p:pic>
        <p:nvPicPr>
          <p:cNvPr id="5" name="Imagen 4" descr="Imagen que contiene estructuras metálicas, uña, dibujo&#10;&#10;Descripción generada automáticamente">
            <a:extLst>
              <a:ext uri="{FF2B5EF4-FFF2-40B4-BE49-F238E27FC236}">
                <a16:creationId xmlns:a16="http://schemas.microsoft.com/office/drawing/2014/main" id="{B2539ABC-21E0-4807-B46A-11E8B0774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13" y="935419"/>
            <a:ext cx="1055241" cy="10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6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6BE73371-9773-4F2C-B17D-FDA52EC4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25184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44F2D74-38F9-42DF-BE4A-D3A189BCD41D}"/>
              </a:ext>
            </a:extLst>
          </p:cNvPr>
          <p:cNvSpPr txBox="1"/>
          <p:nvPr/>
        </p:nvSpPr>
        <p:spPr>
          <a:xfrm>
            <a:off x="6718674" y="574890"/>
            <a:ext cx="517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</a:rPr>
              <a:t>La agilidad surge en el ámbito del desarrollo de software.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</a:rPr>
              <a:t>Se dieron cuenta que algunas prácticas dentro de los sistemas organizacionales resultaban una traba al desarrollo del producto y el cumplimiento de los objetivos.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E7D070-C1AB-4FEE-8A6E-420E9CC8E974}"/>
              </a:ext>
            </a:extLst>
          </p:cNvPr>
          <p:cNvCxnSpPr>
            <a:cxnSpLocks/>
          </p:cNvCxnSpPr>
          <p:nvPr/>
        </p:nvCxnSpPr>
        <p:spPr>
          <a:xfrm>
            <a:off x="4133113" y="4368062"/>
            <a:ext cx="2585739" cy="495486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Imagen que contiene objeto, cuerda, nudo&#10;&#10;Descripción generada automáticamente">
            <a:extLst>
              <a:ext uri="{FF2B5EF4-FFF2-40B4-BE49-F238E27FC236}">
                <a16:creationId xmlns:a16="http://schemas.microsoft.com/office/drawing/2014/main" id="{28424E9E-DA59-49CB-B1DA-EFE8031BF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51" y="3974071"/>
            <a:ext cx="5797449" cy="2309039"/>
          </a:xfrm>
          <a:prstGeom prst="rect">
            <a:avLst/>
          </a:prstGeom>
        </p:spPr>
      </p:pic>
      <p:pic>
        <p:nvPicPr>
          <p:cNvPr id="12" name="Imagen 11" descr="Imagen que contiene estructuras metálicas, uña, dibujo&#10;&#10;Descripción generada automáticamente">
            <a:extLst>
              <a:ext uri="{FF2B5EF4-FFF2-40B4-BE49-F238E27FC236}">
                <a16:creationId xmlns:a16="http://schemas.microsoft.com/office/drawing/2014/main" id="{6F28B401-1DD8-4AEE-A930-20BF59FFF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965" y="3675241"/>
            <a:ext cx="922693" cy="7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2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E0B3A51B-B31C-48F7-A10B-18DACC2E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1199271"/>
            <a:ext cx="10375392" cy="53035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5A80BFF-D619-479E-A4B0-8D06DBCDBEE5}"/>
              </a:ext>
            </a:extLst>
          </p:cNvPr>
          <p:cNvSpPr txBox="1"/>
          <p:nvPr/>
        </p:nvSpPr>
        <p:spPr>
          <a:xfrm>
            <a:off x="908304" y="530090"/>
            <a:ext cx="7873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LOS DOCE PRINCIPIOS DE LA AGILIDAD</a:t>
            </a:r>
          </a:p>
        </p:txBody>
      </p:sp>
      <p:pic>
        <p:nvPicPr>
          <p:cNvPr id="6" name="Imagen 5" descr="Imagen que contiene estructuras metálicas, uña, dibujo&#10;&#10;Descripción generada automáticamente">
            <a:extLst>
              <a:ext uri="{FF2B5EF4-FFF2-40B4-BE49-F238E27FC236}">
                <a16:creationId xmlns:a16="http://schemas.microsoft.com/office/drawing/2014/main" id="{1B5A898E-44C6-4C81-A31B-C03AB297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22" y="144030"/>
            <a:ext cx="1055241" cy="10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6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AutoShape 4" descr="Resultado de imagen de itp aero">
            <a:extLst>
              <a:ext uri="{FF2B5EF4-FFF2-40B4-BE49-F238E27FC236}">
                <a16:creationId xmlns:a16="http://schemas.microsoft.com/office/drawing/2014/main" id="{0395144A-5EEA-4F54-AA9A-CAC83F4AB2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es-ES">
              <a:latin typeface="Calibri" panose="020F0502020204030204" pitchFamily="34" charset="0"/>
            </a:endParaRPr>
          </a:p>
        </p:txBody>
      </p:sp>
      <p:sp>
        <p:nvSpPr>
          <p:cNvPr id="21508" name="6 CuadroTexto">
            <a:extLst>
              <a:ext uri="{FF2B5EF4-FFF2-40B4-BE49-F238E27FC236}">
                <a16:creationId xmlns:a16="http://schemas.microsoft.com/office/drawing/2014/main" id="{6E77CF26-1990-4E9E-BBB2-24021B5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60" y="702559"/>
            <a:ext cx="49481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4000" b="1" dirty="0">
                <a:latin typeface="Calibri" panose="020F0502020204030204" pitchFamily="34" charset="0"/>
              </a:rPr>
              <a:t>Pautas de la sesión</a:t>
            </a:r>
          </a:p>
        </p:txBody>
      </p:sp>
      <p:pic>
        <p:nvPicPr>
          <p:cNvPr id="21509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67C356C-0BAE-448B-82F9-439FFAD4F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63" y="6170613"/>
            <a:ext cx="6223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8A5C0A-78D3-4410-88E8-5D47D4B99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3"/>
          <a:stretch/>
        </p:blipFill>
        <p:spPr>
          <a:xfrm>
            <a:off x="560347" y="213863"/>
            <a:ext cx="2629267" cy="57408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B6F1068-4F32-40F7-BBD7-687657ACE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516" y="3327995"/>
            <a:ext cx="702830" cy="6467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98C6EB7-FB81-4938-A4F5-389232F9467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678" y="3327995"/>
            <a:ext cx="528328" cy="5283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FBE805-F223-4C74-A39C-9BF554E9571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5" y="1609528"/>
            <a:ext cx="646776" cy="64677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ADE259E-03F8-4BB8-874A-AEEC9B03B606}"/>
              </a:ext>
            </a:extLst>
          </p:cNvPr>
          <p:cNvSpPr txBox="1"/>
          <p:nvPr/>
        </p:nvSpPr>
        <p:spPr>
          <a:xfrm>
            <a:off x="1585728" y="2416649"/>
            <a:ext cx="1434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Puntualidad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E74D1F7-8FB5-4F38-8009-AD7D262B447B}"/>
              </a:ext>
            </a:extLst>
          </p:cNvPr>
          <p:cNvSpPr txBox="1"/>
          <p:nvPr/>
        </p:nvSpPr>
        <p:spPr>
          <a:xfrm>
            <a:off x="3841181" y="2425684"/>
            <a:ext cx="2836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 err="1"/>
              <a:t>Co-creación</a:t>
            </a:r>
            <a:r>
              <a:rPr lang="es-ES" sz="1600" dirty="0"/>
              <a:t> como equipo</a:t>
            </a:r>
            <a:endParaRPr lang="es-CL" sz="16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A85C979-9F94-4C89-AAC3-EB7111C38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371" y="1676671"/>
            <a:ext cx="990600" cy="619125"/>
          </a:xfrm>
          <a:prstGeom prst="rect">
            <a:avLst/>
          </a:prstGeom>
        </p:spPr>
      </p:pic>
      <p:pic>
        <p:nvPicPr>
          <p:cNvPr id="1026" name="Picture 2" descr="Confidentiality stock vector. Illustration of confidentiality - 99656889">
            <a:extLst>
              <a:ext uri="{FF2B5EF4-FFF2-40B4-BE49-F238E27FC236}">
                <a16:creationId xmlns:a16="http://schemas.microsoft.com/office/drawing/2014/main" id="{F1E816E7-B4E3-4908-9B2E-7A227BFC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955" y="1634817"/>
            <a:ext cx="702831" cy="7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8712317C-8977-4603-BF18-BC8A083B7F9A}"/>
              </a:ext>
            </a:extLst>
          </p:cNvPr>
          <p:cNvSpPr txBox="1"/>
          <p:nvPr/>
        </p:nvSpPr>
        <p:spPr>
          <a:xfrm>
            <a:off x="6725794" y="2442882"/>
            <a:ext cx="1920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Confidencialidad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9A75AED-8994-4951-B475-B79E4925A5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3095" y="1553472"/>
            <a:ext cx="702832" cy="70283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00068C00-5F14-44DA-A725-B974F57BC65D}"/>
              </a:ext>
            </a:extLst>
          </p:cNvPr>
          <p:cNvSpPr txBox="1"/>
          <p:nvPr/>
        </p:nvSpPr>
        <p:spPr>
          <a:xfrm>
            <a:off x="9458490" y="2416262"/>
            <a:ext cx="15933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Respeto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D912F4B-3181-4BD4-A095-085FD866A986}"/>
              </a:ext>
            </a:extLst>
          </p:cNvPr>
          <p:cNvSpPr txBox="1"/>
          <p:nvPr/>
        </p:nvSpPr>
        <p:spPr>
          <a:xfrm>
            <a:off x="798434" y="3856323"/>
            <a:ext cx="2836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/>
              <a:t>Confianza. </a:t>
            </a:r>
          </a:p>
          <a:p>
            <a:pPr algn="ctr"/>
            <a:r>
              <a:rPr lang="es-ES" sz="1600" dirty="0"/>
              <a:t>Sin juicios, sin consejos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70A9561-9830-447A-B547-6FEA42797B0A}"/>
              </a:ext>
            </a:extLst>
          </p:cNvPr>
          <p:cNvSpPr txBox="1"/>
          <p:nvPr/>
        </p:nvSpPr>
        <p:spPr>
          <a:xfrm>
            <a:off x="3952244" y="4073751"/>
            <a:ext cx="21456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Favorecer el diálogo </a:t>
            </a:r>
          </a:p>
          <a:p>
            <a:r>
              <a:rPr lang="es-ES" sz="1600" dirty="0"/>
              <a:t>entre todos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DC612F55-FABC-4ECD-A99A-2CCD4B54898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77" y="3291769"/>
            <a:ext cx="566309" cy="600780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893FF777-55A2-4C57-A474-43EBBE27CCCB}"/>
              </a:ext>
            </a:extLst>
          </p:cNvPr>
          <p:cNvSpPr txBox="1"/>
          <p:nvPr/>
        </p:nvSpPr>
        <p:spPr>
          <a:xfrm>
            <a:off x="6657321" y="4148710"/>
            <a:ext cx="215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Escucha empática 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92305CA-FCB4-46A5-A4CD-BDA9838FD404}"/>
              </a:ext>
            </a:extLst>
          </p:cNvPr>
          <p:cNvSpPr txBox="1"/>
          <p:nvPr/>
        </p:nvSpPr>
        <p:spPr>
          <a:xfrm>
            <a:off x="8957437" y="4108144"/>
            <a:ext cx="1892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/>
              <a:t>Móviles apagados o en silencio</a:t>
            </a:r>
            <a:endParaRPr lang="es-CL" sz="16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61C8FC0-E1E9-43AC-AE79-7B4E47F40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0153" y="2881434"/>
            <a:ext cx="961037" cy="961037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A6BD88CF-4513-4726-9160-AB12454BCA96}"/>
              </a:ext>
            </a:extLst>
          </p:cNvPr>
          <p:cNvSpPr txBox="1"/>
          <p:nvPr/>
        </p:nvSpPr>
        <p:spPr>
          <a:xfrm>
            <a:off x="6608298" y="5584858"/>
            <a:ext cx="215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/>
              <a:t>Alguna más…..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308EC40-CF85-49CB-ABFA-1548013C7CC9}"/>
              </a:ext>
            </a:extLst>
          </p:cNvPr>
          <p:cNvSpPr txBox="1"/>
          <p:nvPr/>
        </p:nvSpPr>
        <p:spPr>
          <a:xfrm>
            <a:off x="1537621" y="5917625"/>
            <a:ext cx="33334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/>
              <a:t>Hablar sobre tu propia experiencia</a:t>
            </a:r>
          </a:p>
          <a:p>
            <a:pPr algn="ctr"/>
            <a:r>
              <a:rPr lang="es-ES" sz="1600" dirty="0"/>
              <a:t> y en primera persona 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4A171050-397B-466A-81CD-DEF101C21A2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870" t="11435" r="24010" b="10568"/>
          <a:stretch/>
        </p:blipFill>
        <p:spPr>
          <a:xfrm>
            <a:off x="2661190" y="4963280"/>
            <a:ext cx="974224" cy="8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88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A1E5F9A-7819-4BF5-B9F5-6723F3BF3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03" y="1175798"/>
            <a:ext cx="10863071" cy="51794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3AB4E42-9730-4D25-8BAC-DDF34DBF0B9E}"/>
              </a:ext>
            </a:extLst>
          </p:cNvPr>
          <p:cNvSpPr txBox="1"/>
          <p:nvPr/>
        </p:nvSpPr>
        <p:spPr>
          <a:xfrm>
            <a:off x="2315073" y="516023"/>
            <a:ext cx="7873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LAS PRÁCTICAS AGILE</a:t>
            </a:r>
          </a:p>
        </p:txBody>
      </p:sp>
      <p:pic>
        <p:nvPicPr>
          <p:cNvPr id="7" name="Imagen 6" descr="Imagen que contiene estructuras metálicas, uña, dibujo&#10;&#10;Descripción generada automáticamente">
            <a:extLst>
              <a:ext uri="{FF2B5EF4-FFF2-40B4-BE49-F238E27FC236}">
                <a16:creationId xmlns:a16="http://schemas.microsoft.com/office/drawing/2014/main" id="{42FC370D-F2D0-471A-B28A-D15326689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17" y="178079"/>
            <a:ext cx="922719" cy="9227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803DA7-F5A0-48E2-BDB9-C763FA466E43}"/>
              </a:ext>
            </a:extLst>
          </p:cNvPr>
          <p:cNvSpPr txBox="1"/>
          <p:nvPr/>
        </p:nvSpPr>
        <p:spPr>
          <a:xfrm>
            <a:off x="7287009" y="585618"/>
            <a:ext cx="517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En función del grado de madurez del equipo y de la organización, utilizaremos formas:</a:t>
            </a:r>
          </a:p>
        </p:txBody>
      </p:sp>
    </p:spTree>
    <p:extLst>
      <p:ext uri="{BB962C8B-B14F-4D97-AF65-F5344CB8AC3E}">
        <p14:creationId xmlns:p14="http://schemas.microsoft.com/office/powerpoint/2010/main" val="4026434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EBFC0DC-D174-4F69-84F5-B3BDB299A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30" y="548641"/>
            <a:ext cx="7407170" cy="5430912"/>
          </a:xfrm>
          <a:prstGeom prst="rect">
            <a:avLst/>
          </a:prstGeom>
        </p:spPr>
      </p:pic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BEAA6084-0E7C-48C7-84DF-1F62C7BA2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9" y="805845"/>
            <a:ext cx="2424419" cy="13324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337A32-6EA7-4F01-89ED-556DF9B83051}"/>
              </a:ext>
            </a:extLst>
          </p:cNvPr>
          <p:cNvSpPr txBox="1"/>
          <p:nvPr/>
        </p:nvSpPr>
        <p:spPr>
          <a:xfrm>
            <a:off x="110197" y="2021859"/>
            <a:ext cx="3240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2">
                    <a:lumMod val="50000"/>
                  </a:schemeClr>
                </a:solidFill>
              </a:rPr>
              <a:t>ETC…..</a:t>
            </a:r>
          </a:p>
        </p:txBody>
      </p:sp>
      <p:pic>
        <p:nvPicPr>
          <p:cNvPr id="8" name="Imagen 7" descr="Un dibujo de un perro&#10;&#10;Descripción generada automáticamente con confianza baja">
            <a:extLst>
              <a:ext uri="{FF2B5EF4-FFF2-40B4-BE49-F238E27FC236}">
                <a16:creationId xmlns:a16="http://schemas.microsoft.com/office/drawing/2014/main" id="{E6F9841A-76F3-44BB-9A1D-34739B45F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8" y="4675419"/>
            <a:ext cx="3734662" cy="1813326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582F52FE-63F5-417D-A302-0E79C4701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7" y="3087171"/>
            <a:ext cx="3734662" cy="1446266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9360F3D-A6D6-410A-9E9E-2734E75C823C}"/>
              </a:ext>
            </a:extLst>
          </p:cNvPr>
          <p:cNvSpPr/>
          <p:nvPr/>
        </p:nvSpPr>
        <p:spPr>
          <a:xfrm>
            <a:off x="3262247" y="878447"/>
            <a:ext cx="2424418" cy="42984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2">
                    <a:lumMod val="25000"/>
                  </a:schemeClr>
                </a:solidFill>
              </a:rPr>
              <a:t>HACER AGILE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B4C569F-4AD5-42A5-9F64-3C3DC324213F}"/>
              </a:ext>
            </a:extLst>
          </p:cNvPr>
          <p:cNvSpPr/>
          <p:nvPr/>
        </p:nvSpPr>
        <p:spPr>
          <a:xfrm>
            <a:off x="3262247" y="6062342"/>
            <a:ext cx="2424418" cy="42984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2">
                    <a:lumMod val="25000"/>
                  </a:schemeClr>
                </a:solidFill>
              </a:rPr>
              <a:t>SER AGILE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532C999-AC74-4903-8A27-F9E3636C0C70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V="1">
            <a:off x="4474456" y="1308294"/>
            <a:ext cx="0" cy="4754048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5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DA237CC-A4A2-4893-B255-014C9B87C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5" y="515886"/>
            <a:ext cx="6706977" cy="561029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930626-6591-4DB8-B4AC-B1B0B0400E84}"/>
              </a:ext>
            </a:extLst>
          </p:cNvPr>
          <p:cNvSpPr txBox="1"/>
          <p:nvPr/>
        </p:nvSpPr>
        <p:spPr>
          <a:xfrm>
            <a:off x="476892" y="465790"/>
            <a:ext cx="48276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bg2">
                    <a:lumMod val="50000"/>
                  </a:schemeClr>
                </a:solidFill>
              </a:rPr>
              <a:t>GRACIAS !!!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94E29E-A3C5-4ABB-9A55-9518E501936A}"/>
              </a:ext>
            </a:extLst>
          </p:cNvPr>
          <p:cNvSpPr txBox="1"/>
          <p:nvPr/>
        </p:nvSpPr>
        <p:spPr>
          <a:xfrm>
            <a:off x="476729" y="3012251"/>
            <a:ext cx="1598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7BB073-2442-424C-ABE6-2D260D9BA81A}"/>
              </a:ext>
            </a:extLst>
          </p:cNvPr>
          <p:cNvSpPr txBox="1"/>
          <p:nvPr/>
        </p:nvSpPr>
        <p:spPr>
          <a:xfrm>
            <a:off x="554267" y="5989820"/>
            <a:ext cx="6562121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Agile en la vida diaria | Xavier Hidalgo | </a:t>
            </a:r>
            <a:r>
              <a:rPr lang="es-ES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TEDxAndorraLaVella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https://www.youtube.com/watch?v=nGw23NDzRrg&amp;t=596s</a:t>
            </a:r>
            <a:endParaRPr lang="es-E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s-E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b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1D05AF-A41A-4EF8-A4B7-673E635CC03A}"/>
              </a:ext>
            </a:extLst>
          </p:cNvPr>
          <p:cNvSpPr txBox="1"/>
          <p:nvPr/>
        </p:nvSpPr>
        <p:spPr>
          <a:xfrm>
            <a:off x="554267" y="3528547"/>
            <a:ext cx="446616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Cómo los grandes líderes inspiran a la acción. </a:t>
            </a:r>
            <a:r>
              <a:rPr lang="es-ES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Simon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Sinek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tiene un modelo simple pero poderoso de liderazgo inspirador; todo se basa en un círculo de oro y la pregunta "¿por qué?" Sus ejemplos incluyen a Apple, Martin Luther King y los hermanos Wright. Y como contraparte, TiVo, que (hasta la reciente victoria legal que triplicó el precio de su acción) parecía estar en dificultades.</a:t>
            </a:r>
          </a:p>
          <a:p>
            <a:pPr algn="l"/>
            <a:endParaRPr lang="es-E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https://www.ted.com/talks/simon_sinek_how_great_leaders_inspire_action?language=es</a:t>
            </a:r>
            <a:endParaRPr lang="es-E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s-ES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0D23B0-9AE9-46D1-A423-C220AF6BB36C}"/>
              </a:ext>
            </a:extLst>
          </p:cNvPr>
          <p:cNvSpPr txBox="1"/>
          <p:nvPr/>
        </p:nvSpPr>
        <p:spPr>
          <a:xfrm>
            <a:off x="476729" y="128505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5"/>
              </a:rPr>
              <a:t>https://www.casadellibro.com/libro-el-talking-manager-como-dirigir-personas-a-traves-de-conversacio-nes/9788492414970/1872482</a:t>
            </a:r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E43EE79-B2D8-41BC-A238-3E981C06E536}"/>
              </a:ext>
            </a:extLst>
          </p:cNvPr>
          <p:cNvSpPr txBox="1"/>
          <p:nvPr/>
        </p:nvSpPr>
        <p:spPr>
          <a:xfrm>
            <a:off x="476729" y="2236948"/>
            <a:ext cx="519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6"/>
              </a:rPr>
              <a:t>https://www.amazon.es/Antifr%C3%A1gil-cosas-benefician-desorden-Divulgaci%C3%B3n/dp/8408149636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95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8CF7738-6806-463E-B6B6-351A776C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91" y="1589648"/>
            <a:ext cx="9745818" cy="47335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CA9B33-3787-47BE-AF93-4BD0B2761D7F}"/>
              </a:ext>
            </a:extLst>
          </p:cNvPr>
          <p:cNvSpPr txBox="1"/>
          <p:nvPr/>
        </p:nvSpPr>
        <p:spPr>
          <a:xfrm>
            <a:off x="2293034" y="379828"/>
            <a:ext cx="75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2">
                    <a:lumMod val="50000"/>
                  </a:schemeClr>
                </a:solidFill>
              </a:rPr>
              <a:t>¿ Por qué estamos aquí ?</a:t>
            </a:r>
          </a:p>
        </p:txBody>
      </p:sp>
    </p:spTree>
    <p:extLst>
      <p:ext uri="{BB962C8B-B14F-4D97-AF65-F5344CB8AC3E}">
        <p14:creationId xmlns:p14="http://schemas.microsoft.com/office/powerpoint/2010/main" val="3932134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4B370C0-D076-4519-B2BE-65910EF6B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35" y="203983"/>
            <a:ext cx="9977551" cy="5454695"/>
          </a:xfrm>
          <a:prstGeom prst="rect">
            <a:avLst/>
          </a:prstGeom>
        </p:spPr>
      </p:pic>
      <p:pic>
        <p:nvPicPr>
          <p:cNvPr id="5" name="Imagen 4" descr="Imagen que contiene exterior, camino, camioneta, hombre&#10;&#10;Descripción generada automáticamente">
            <a:extLst>
              <a:ext uri="{FF2B5EF4-FFF2-40B4-BE49-F238E27FC236}">
                <a16:creationId xmlns:a16="http://schemas.microsoft.com/office/drawing/2014/main" id="{5941A4F8-34F6-4697-994B-793F1D90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3" y="1188167"/>
            <a:ext cx="4199603" cy="224083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9FD24AE-C5EC-4162-97F7-BFE1974046F3}"/>
              </a:ext>
            </a:extLst>
          </p:cNvPr>
          <p:cNvSpPr txBox="1"/>
          <p:nvPr/>
        </p:nvSpPr>
        <p:spPr>
          <a:xfrm>
            <a:off x="2335053" y="1072426"/>
            <a:ext cx="329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Hace 50 años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9023FE-361E-4682-8412-0C19FE1619FF}"/>
              </a:ext>
            </a:extLst>
          </p:cNvPr>
          <p:cNvSpPr txBox="1"/>
          <p:nvPr/>
        </p:nvSpPr>
        <p:spPr>
          <a:xfrm>
            <a:off x="1466366" y="5896354"/>
            <a:ext cx="1112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Comenzó una verdadera revolución tecnológica………..</a:t>
            </a:r>
          </a:p>
        </p:txBody>
      </p:sp>
    </p:spTree>
    <p:extLst>
      <p:ext uri="{BB962C8B-B14F-4D97-AF65-F5344CB8AC3E}">
        <p14:creationId xmlns:p14="http://schemas.microsoft.com/office/powerpoint/2010/main" val="270325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69050D38-CE34-4B5B-B3BA-6C62BC525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7" b="1"/>
          <a:stretch/>
        </p:blipFill>
        <p:spPr>
          <a:xfrm>
            <a:off x="3102252" y="159036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D250599-5CE6-4986-8C50-C684063B6522}"/>
              </a:ext>
            </a:extLst>
          </p:cNvPr>
          <p:cNvSpPr txBox="1"/>
          <p:nvPr/>
        </p:nvSpPr>
        <p:spPr>
          <a:xfrm>
            <a:off x="525461" y="674400"/>
            <a:ext cx="388751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…….provocando un gap estratégico entre la evolución de la tecnología y la capacidad de adaptación de la humanidad.</a:t>
            </a: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Este desajuste se ha visto incrementado en la última década, habiendo desequilibrar todo el sistema……..</a:t>
            </a:r>
          </a:p>
        </p:txBody>
      </p:sp>
    </p:spTree>
    <p:extLst>
      <p:ext uri="{BB962C8B-B14F-4D97-AF65-F5344CB8AC3E}">
        <p14:creationId xmlns:p14="http://schemas.microsoft.com/office/powerpoint/2010/main" val="405668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9064A713-FCD0-4E8C-9998-F1E45AAD2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r="7271"/>
          <a:stretch/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394997-4D9D-437C-8AD6-6931942D033F}"/>
              </a:ext>
            </a:extLst>
          </p:cNvPr>
          <p:cNvSpPr txBox="1"/>
          <p:nvPr/>
        </p:nvSpPr>
        <p:spPr>
          <a:xfrm>
            <a:off x="3483589" y="434468"/>
            <a:ext cx="792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……y el mundo se volvió</a:t>
            </a:r>
          </a:p>
        </p:txBody>
      </p:sp>
    </p:spTree>
    <p:extLst>
      <p:ext uri="{BB962C8B-B14F-4D97-AF65-F5344CB8AC3E}">
        <p14:creationId xmlns:p14="http://schemas.microsoft.com/office/powerpoint/2010/main" val="397251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33F9D2E-DBAA-47B8-A0CF-F1000DA44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696" y="1334085"/>
            <a:ext cx="6309360" cy="2895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4779039-3C85-42DB-A0F5-88CDCDDD3FD3}"/>
              </a:ext>
            </a:extLst>
          </p:cNvPr>
          <p:cNvSpPr txBox="1"/>
          <p:nvPr/>
        </p:nvSpPr>
        <p:spPr>
          <a:xfrm>
            <a:off x="2603696" y="421080"/>
            <a:ext cx="1016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>
                    <a:lumMod val="50000"/>
                  </a:schemeClr>
                </a:solidFill>
              </a:rPr>
              <a:t>Y tuvimos que actuar “vucamente”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0133541-E184-498F-8193-6320E2EC72CA}"/>
              </a:ext>
            </a:extLst>
          </p:cNvPr>
          <p:cNvSpPr/>
          <p:nvPr/>
        </p:nvSpPr>
        <p:spPr>
          <a:xfrm>
            <a:off x="2736217" y="4406347"/>
            <a:ext cx="1332200" cy="27829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2">
                    <a:lumMod val="25000"/>
                  </a:schemeClr>
                </a:solidFill>
              </a:rPr>
              <a:t>VISION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4EAD737-E6C4-4CAB-B98D-F0DDD5B0D9A9}"/>
              </a:ext>
            </a:extLst>
          </p:cNvPr>
          <p:cNvSpPr/>
          <p:nvPr/>
        </p:nvSpPr>
        <p:spPr>
          <a:xfrm>
            <a:off x="4159973" y="4409506"/>
            <a:ext cx="1656674" cy="27829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bg2">
                    <a:lumMod val="25000"/>
                  </a:schemeClr>
                </a:solidFill>
              </a:rPr>
              <a:t>ENTENDIMIENTO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AFF4FA0-4EE7-48A1-A69F-856AF7FF941A}"/>
              </a:ext>
            </a:extLst>
          </p:cNvPr>
          <p:cNvSpPr/>
          <p:nvPr/>
        </p:nvSpPr>
        <p:spPr>
          <a:xfrm>
            <a:off x="5908203" y="4406347"/>
            <a:ext cx="1332200" cy="27829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2">
                    <a:lumMod val="25000"/>
                  </a:schemeClr>
                </a:solidFill>
              </a:rPr>
              <a:t>CLARIDAD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5AD068E-4B52-4FB4-A1A7-464B9FCACA00}"/>
              </a:ext>
            </a:extLst>
          </p:cNvPr>
          <p:cNvSpPr/>
          <p:nvPr/>
        </p:nvSpPr>
        <p:spPr>
          <a:xfrm>
            <a:off x="7530907" y="4393910"/>
            <a:ext cx="1332200" cy="27829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2">
                    <a:lumMod val="25000"/>
                  </a:schemeClr>
                </a:solidFill>
              </a:rPr>
              <a:t>AGILIDAD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D366F0-2539-4A90-91CC-83D3926C16F8}"/>
              </a:ext>
            </a:extLst>
          </p:cNvPr>
          <p:cNvSpPr txBox="1"/>
          <p:nvPr/>
        </p:nvSpPr>
        <p:spPr>
          <a:xfrm>
            <a:off x="3003504" y="4861305"/>
            <a:ext cx="15492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Toma de acciones y sondear cambios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B7FB5B7-090A-4802-A8FA-2047D488370E}"/>
              </a:ext>
            </a:extLst>
          </p:cNvPr>
          <p:cNvSpPr txBox="1"/>
          <p:nvPr/>
        </p:nvSpPr>
        <p:spPr>
          <a:xfrm>
            <a:off x="4267366" y="4861305"/>
            <a:ext cx="1549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Comprensión global del entorno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4BDA20-FDF2-42CF-A3D1-66B4C535AB22}"/>
              </a:ext>
            </a:extLst>
          </p:cNvPr>
          <p:cNvSpPr txBox="1"/>
          <p:nvPr/>
        </p:nvSpPr>
        <p:spPr>
          <a:xfrm>
            <a:off x="5981626" y="4836431"/>
            <a:ext cx="1549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Flexibilidad y enfoque creativo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C6D73CA-48F8-4543-9F82-5B9915A535BA}"/>
              </a:ext>
            </a:extLst>
          </p:cNvPr>
          <p:cNvSpPr txBox="1"/>
          <p:nvPr/>
        </p:nvSpPr>
        <p:spPr>
          <a:xfrm>
            <a:off x="7530907" y="4738194"/>
            <a:ext cx="15492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Toma responsable de decisiones e innovación</a:t>
            </a:r>
          </a:p>
        </p:txBody>
      </p:sp>
    </p:spTree>
    <p:extLst>
      <p:ext uri="{BB962C8B-B14F-4D97-AF65-F5344CB8AC3E}">
        <p14:creationId xmlns:p14="http://schemas.microsoft.com/office/powerpoint/2010/main" val="19710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Escala de tiempo, Gráfico de embudo&#10;&#10;Descripción generada automáticamente">
            <a:extLst>
              <a:ext uri="{FF2B5EF4-FFF2-40B4-BE49-F238E27FC236}">
                <a16:creationId xmlns:a16="http://schemas.microsoft.com/office/drawing/2014/main" id="{BFAB437A-9D0E-4067-8D91-57300E49D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5" y="1503093"/>
            <a:ext cx="9369082" cy="385181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0308CD-12F2-4E2A-B346-0FE0292B66AC}"/>
              </a:ext>
            </a:extLst>
          </p:cNvPr>
          <p:cNvSpPr txBox="1"/>
          <p:nvPr/>
        </p:nvSpPr>
        <p:spPr>
          <a:xfrm>
            <a:off x="726627" y="418558"/>
            <a:ext cx="10590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>
                    <a:lumMod val="50000"/>
                  </a:schemeClr>
                </a:solidFill>
              </a:rPr>
              <a:t>La brecha continua y el mundo se complica más aún, haciendo que pasemos a un nuevo entorno…….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AC6A63-7CA8-456E-9CC6-D554156B3E78}"/>
              </a:ext>
            </a:extLst>
          </p:cNvPr>
          <p:cNvSpPr txBox="1"/>
          <p:nvPr/>
        </p:nvSpPr>
        <p:spPr>
          <a:xfrm>
            <a:off x="611027" y="5580194"/>
            <a:ext cx="1124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>
                    <a:lumMod val="50000"/>
                  </a:schemeClr>
                </a:solidFill>
              </a:rPr>
              <a:t>…..para el que necesitamos nuevas herramientas y talentos</a:t>
            </a:r>
          </a:p>
        </p:txBody>
      </p:sp>
    </p:spTree>
    <p:extLst>
      <p:ext uri="{BB962C8B-B14F-4D97-AF65-F5344CB8AC3E}">
        <p14:creationId xmlns:p14="http://schemas.microsoft.com/office/powerpoint/2010/main" val="35006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dibujo de una ola&#10;&#10;Descripción generada automáticamente con confianza media">
            <a:extLst>
              <a:ext uri="{FF2B5EF4-FFF2-40B4-BE49-F238E27FC236}">
                <a16:creationId xmlns:a16="http://schemas.microsoft.com/office/drawing/2014/main" id="{7945BF6C-2E9E-4486-B378-682BBBBFC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3" r="-2" b="14062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7" name="Imagen 6" descr="Un grupo de personas surfeando en el mar&#10;&#10;Descripción generada automáticamente">
            <a:extLst>
              <a:ext uri="{FF2B5EF4-FFF2-40B4-BE49-F238E27FC236}">
                <a16:creationId xmlns:a16="http://schemas.microsoft.com/office/drawing/2014/main" id="{C0D3ED03-CE74-4398-9D32-C28C1AD3AF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4" r="1" b="1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5" name="Imagen 4" descr="Un grupo de personas en una balsa sobre el agua&#10;&#10;Descripción generada automáticamente">
            <a:extLst>
              <a:ext uri="{FF2B5EF4-FFF2-40B4-BE49-F238E27FC236}">
                <a16:creationId xmlns:a16="http://schemas.microsoft.com/office/drawing/2014/main" id="{51504ECC-BA6F-4674-AC0A-C9A6C7ECF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r="-1" b="-1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6A1CAC3-A129-43F8-8881-63D3E31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CCE41C-FBFB-44B8-BE25-7F555613C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1ADC45-2C44-4F45-9E9D-3434E4341A1E}"/>
              </a:ext>
            </a:extLst>
          </p:cNvPr>
          <p:cNvSpPr txBox="1"/>
          <p:nvPr/>
        </p:nvSpPr>
        <p:spPr>
          <a:xfrm>
            <a:off x="771186" y="4099399"/>
            <a:ext cx="43864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Y  EL EQUIPO SE CONVIERTE EN EL EJE SOBRE EL QUE PIVOTA EL DESARROLLO DE LA ORGANIZACIÓN.</a:t>
            </a:r>
          </a:p>
        </p:txBody>
      </p:sp>
    </p:spTree>
    <p:extLst>
      <p:ext uri="{BB962C8B-B14F-4D97-AF65-F5344CB8AC3E}">
        <p14:creationId xmlns:p14="http://schemas.microsoft.com/office/powerpoint/2010/main" val="22302730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623</Words>
  <Application>Microsoft Office PowerPoint</Application>
  <PresentationFormat>Widescreen</PresentationFormat>
  <Paragraphs>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navarrovalera.maimonides@gmail.com</dc:creator>
  <cp:lastModifiedBy>JOSE MANUEL AROCA FERNANDEZ</cp:lastModifiedBy>
  <cp:revision>15</cp:revision>
  <dcterms:created xsi:type="dcterms:W3CDTF">2021-11-07T08:24:08Z</dcterms:created>
  <dcterms:modified xsi:type="dcterms:W3CDTF">2024-04-09T13:35:19Z</dcterms:modified>
</cp:coreProperties>
</file>